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6" r:id="rId3"/>
    <p:sldId id="259" r:id="rId4"/>
    <p:sldId id="257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70" r:id="rId13"/>
    <p:sldId id="271" r:id="rId14"/>
    <p:sldId id="266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1" r:id="rId23"/>
    <p:sldId id="289" r:id="rId24"/>
    <p:sldId id="290" r:id="rId25"/>
    <p:sldId id="282" r:id="rId26"/>
    <p:sldId id="285" r:id="rId27"/>
    <p:sldId id="287" r:id="rId28"/>
    <p:sldId id="291" r:id="rId29"/>
    <p:sldId id="294" r:id="rId30"/>
    <p:sldId id="295" r:id="rId31"/>
    <p:sldId id="292" r:id="rId32"/>
    <p:sldId id="286" r:id="rId33"/>
    <p:sldId id="297" r:id="rId34"/>
    <p:sldId id="283" r:id="rId3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7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5831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122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965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943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3830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192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168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95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689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77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390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3D92-F6DE-424D-A267-4B6A9DFADDCA}" type="datetimeFigureOut">
              <a:rPr lang="es-ES" smtClean="0"/>
              <a:t>14/09/2023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679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10_de_juli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4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39104" y="749802"/>
            <a:ext cx="7260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Rounded MT Bold" panose="020F0704030504030204" pitchFamily="34" charset="0"/>
              </a:rPr>
              <a:t>SEGUNDO CUERPO DE EJÉRCITO POLACO UNA HISTORIA DE SUPERACIÓN. Miles de hombres y mujeres al borde de la inanición se convertirán en una de las mejores unidades de la guerra.</a:t>
            </a:r>
            <a:endParaRPr lang="es-AR" b="1" dirty="0">
              <a:latin typeface="Arial Rounded MT Bold" panose="020F07040305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563" y="1950131"/>
            <a:ext cx="64389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8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" y="13510"/>
            <a:ext cx="9132614" cy="684449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15253" y="822435"/>
            <a:ext cx="71221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CAMPAÑA DE SEPTIEMBRE</a:t>
            </a:r>
          </a:p>
          <a:p>
            <a:pPr algn="ctr"/>
            <a:r>
              <a:rPr lang="es-AR" b="1" dirty="0" smtClean="0">
                <a:latin typeface="Arial Rounded MT Bold" panose="020F0704030504030204" pitchFamily="34" charset="0"/>
              </a:rPr>
              <a:t>Polonia</a:t>
            </a:r>
            <a:r>
              <a:rPr lang="es-AR" b="1" dirty="0">
                <a:latin typeface="Arial Rounded MT Bold" panose="020F0704030504030204" pitchFamily="34" charset="0"/>
              </a:rPr>
              <a:t>, Alemania y </a:t>
            </a:r>
            <a:r>
              <a:rPr lang="es-AR" b="1" dirty="0" smtClean="0">
                <a:latin typeface="Arial Rounded MT Bold" panose="020F0704030504030204" pitchFamily="34" charset="0"/>
              </a:rPr>
              <a:t>la Unión </a:t>
            </a:r>
            <a:r>
              <a:rPr lang="es-AR" b="1" dirty="0">
                <a:latin typeface="Arial Rounded MT Bold" panose="020F0704030504030204" pitchFamily="34" charset="0"/>
              </a:rPr>
              <a:t>Soviética</a:t>
            </a:r>
          </a:p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Cantidad de </a:t>
            </a:r>
            <a:r>
              <a:rPr lang="es-AR" b="1" dirty="0" smtClean="0">
                <a:latin typeface="Arial Rounded MT Bold" panose="020F0704030504030204" pitchFamily="34" charset="0"/>
              </a:rPr>
              <a:t>tropas y armamento en 1.939</a:t>
            </a:r>
            <a:endParaRPr lang="es-AR" b="1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873375" y="3373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60" y="1960379"/>
            <a:ext cx="8308163" cy="4245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865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39104" y="749802"/>
            <a:ext cx="72609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CAMPAÑA DE SEPTIEMBRE </a:t>
            </a:r>
          </a:p>
          <a:p>
            <a:pPr algn="ctr"/>
            <a:r>
              <a:rPr lang="es-AR" b="1" dirty="0" smtClean="0">
                <a:latin typeface="Arial Rounded MT Bold" panose="020F0704030504030204" pitchFamily="34" charset="0"/>
              </a:rPr>
              <a:t>1⁰ de septiembre de 1.939: Invasión alemana. </a:t>
            </a:r>
            <a:endParaRPr lang="es-AR" b="1" dirty="0">
              <a:latin typeface="Arial Rounded MT Bold" panose="020F07040305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984" y="1652665"/>
            <a:ext cx="6591197" cy="4410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0792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11417" y="753032"/>
            <a:ext cx="733844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CAMPAÑA DE SEPTIEMBRE</a:t>
            </a:r>
          </a:p>
          <a:p>
            <a:pPr algn="ctr"/>
            <a:r>
              <a:rPr lang="es-AR" dirty="0" smtClean="0">
                <a:latin typeface="Arial Rounded MT Bold" panose="020F0704030504030204" pitchFamily="34" charset="0"/>
              </a:rPr>
              <a:t>17 de septiembre de 1.939: invasión de la Unión Soviética.</a:t>
            </a:r>
          </a:p>
          <a:p>
            <a:pPr algn="ctr"/>
            <a:r>
              <a:rPr lang="es-AR" sz="1400" dirty="0" smtClean="0">
                <a:latin typeface="Arial Rounded MT Bold" panose="020F0704030504030204" pitchFamily="34" charset="0"/>
              </a:rPr>
              <a:t>Soldados rusos y alemanes.</a:t>
            </a:r>
            <a:endParaRPr lang="es-AR" sz="1400" dirty="0">
              <a:latin typeface="Arial Rounded MT Bold" panose="020F07040305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440" y="1784491"/>
            <a:ext cx="6246400" cy="439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957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35209" y="668724"/>
            <a:ext cx="7446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CAMPAÑA DE SEPTIEMBRE</a:t>
            </a:r>
          </a:p>
          <a:p>
            <a:pPr algn="just"/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Polonia luchando contra Alemania y la Unión Soviética </a:t>
            </a:r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esiste 5 semanas. </a:t>
            </a:r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 6 de octubre de 1.939 capitula la última gran unidad de batalla.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673" y="2395363"/>
            <a:ext cx="5719864" cy="3815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12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63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436315" y="613763"/>
            <a:ext cx="7144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INVASIÓN A FRANCIA</a:t>
            </a:r>
          </a:p>
          <a:p>
            <a:pPr algn="just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Francia contando con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una cantidad similar de tropas y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armas a las alemanas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la Fuerza Expedicionaria Inglesa y varias formaciones polacas solo logra resistir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semana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más que Polonia. </a:t>
            </a:r>
          </a:p>
          <a:p>
            <a:pPr algn="just"/>
            <a:endParaRPr lang="es-A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Vagón donde se firmó la rendición</a:t>
            </a:r>
            <a:endParaRPr lang="es-A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600" dirty="0">
                <a:latin typeface="Montserrat Light" panose="00000400000000000000" pitchFamily="50" charset="0"/>
              </a:rPr>
              <a:t> 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790" y="2160222"/>
            <a:ext cx="6651790" cy="4137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594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3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17763" y="844687"/>
            <a:ext cx="741593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OCUPACIÓN SOVIÉTICA</a:t>
            </a:r>
          </a:p>
          <a:p>
            <a:endParaRPr lang="es-AR" b="1" dirty="0"/>
          </a:p>
          <a:p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Unión 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oviética toma una gran cantidad de prisioneros de guerra polacos.. </a:t>
            </a:r>
          </a:p>
          <a:p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Mas de 25.000 oficiales (en su mayoría miembros de la aristocracia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intelectuales y funcionarios del estado), son fusilados en </a:t>
            </a:r>
            <a:r>
              <a:rPr lang="es-A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Katyn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312" y="2700014"/>
            <a:ext cx="209228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3850" t="1431" r="5305" b="-182"/>
          <a:stretch/>
        </p:blipFill>
        <p:spPr>
          <a:xfrm>
            <a:off x="5267673" y="2664014"/>
            <a:ext cx="3165007" cy="29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/>
          <p:cNvSpPr txBox="1"/>
          <p:nvPr/>
        </p:nvSpPr>
        <p:spPr>
          <a:xfrm>
            <a:off x="1210732" y="5719165"/>
            <a:ext cx="7322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    </a:t>
            </a:r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 tío abuelo el Capitán </a:t>
            </a:r>
            <a:r>
              <a:rPr lang="es-A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Bychowiec</a:t>
            </a:r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El Rabino Mayor del Ejército Polaco </a:t>
            </a:r>
          </a:p>
          <a:p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Baruch </a:t>
            </a:r>
            <a:r>
              <a:rPr lang="es-A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Steimberg</a:t>
            </a:r>
            <a:endParaRPr lang="es-A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1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45762" y="827467"/>
            <a:ext cx="75941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OCUPACIÓN SOVIÉTICA</a:t>
            </a:r>
          </a:p>
          <a:p>
            <a:pPr algn="just"/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10 de febrero de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1.940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comienza la deportación masiva de polacos a Siberia.</a:t>
            </a:r>
          </a:p>
          <a:p>
            <a:pPr algn="just"/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logró documentar 321.000 deportaciones, pero se estima que las mismas podrían llegar a más de 1.500.000 de personas.</a:t>
            </a:r>
          </a:p>
          <a:p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dirty="0"/>
              <a:t> 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694" y="2366192"/>
            <a:ext cx="2877327" cy="208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695" y="4725684"/>
            <a:ext cx="2877327" cy="1881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7615" y="2770581"/>
            <a:ext cx="3977895" cy="298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141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55342" y="719528"/>
            <a:ext cx="71447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POLONIA </a:t>
            </a:r>
            <a:r>
              <a:rPr lang="es-AR" sz="2000" b="1" dirty="0" smtClean="0">
                <a:latin typeface="Arial Black" panose="020B0A04020102020204" pitchFamily="34" charset="0"/>
              </a:rPr>
              <a:t>LUCHA </a:t>
            </a:r>
            <a:r>
              <a:rPr lang="es-AR" sz="2000" b="1" dirty="0">
                <a:latin typeface="Arial Black" panose="020B0A04020102020204" pitchFamily="34" charset="0"/>
              </a:rPr>
              <a:t>JUNTO A LOS ALIADOS</a:t>
            </a:r>
          </a:p>
          <a:p>
            <a:pPr algn="just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Una parte importante del Ejército Polaco logra escapar y formará las unidades polacas que lucharán en 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Narvik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Francia, en la Batalla de Inglaterra y en 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Tobruk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sz="1600" b="1" dirty="0" smtClean="0">
              <a:latin typeface="Montserrat Light" panose="00000400000000000000" pitchFamily="50" charset="0"/>
            </a:endParaRPr>
          </a:p>
          <a:p>
            <a:pPr algn="ctr"/>
            <a:r>
              <a:rPr lang="es-AR" sz="1600" dirty="0" smtClean="0">
                <a:latin typeface="Arial Rounded MT Bold" panose="020F0704030504030204" pitchFamily="34" charset="0"/>
              </a:rPr>
              <a:t>Soldados polacos en </a:t>
            </a:r>
            <a:r>
              <a:rPr lang="es-AR" sz="1600" dirty="0" err="1" smtClean="0">
                <a:latin typeface="Arial Rounded MT Bold" panose="020F0704030504030204" pitchFamily="34" charset="0"/>
              </a:rPr>
              <a:t>Narvik</a:t>
            </a:r>
            <a:r>
              <a:rPr lang="es-AR" sz="1600" dirty="0" smtClean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9 de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abril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 1940 – 8 de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junio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1940)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sz="2000" b="1" dirty="0" smtClean="0"/>
          </a:p>
          <a:p>
            <a:pPr algn="ctr"/>
            <a:endParaRPr lang="es-AR" sz="2000" b="1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30" y="2740065"/>
            <a:ext cx="5046542" cy="3364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558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06142" y="685657"/>
            <a:ext cx="7144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POLONIA LUCHA JUNTO A LOS ALIADOS</a:t>
            </a:r>
          </a:p>
          <a:p>
            <a:pPr algn="ctr"/>
            <a:endParaRPr lang="es-AR" sz="2000" b="1" dirty="0"/>
          </a:p>
          <a:p>
            <a:pPr algn="ctr"/>
            <a:r>
              <a:rPr lang="es-AR" sz="2000" dirty="0" smtClean="0">
                <a:latin typeface="Arial Rounded MT Bold" panose="020F0704030504030204" pitchFamily="34" charset="0"/>
              </a:rPr>
              <a:t>Soldados polacos luchando en Francia</a:t>
            </a:r>
          </a:p>
          <a:p>
            <a:pPr algn="ctr"/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10 de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mayo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de 1940 – 25 de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junio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1940</a:t>
            </a:r>
          </a:p>
          <a:p>
            <a:pPr algn="ctr"/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Soldados polacos emplazando en batería un cañón antitanque.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062" y="2624649"/>
            <a:ext cx="6274877" cy="37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756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13007" y="778794"/>
            <a:ext cx="714471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POLONIA </a:t>
            </a:r>
            <a:r>
              <a:rPr lang="es-AR" sz="2000" b="1" dirty="0" smtClean="0">
                <a:latin typeface="Arial Black" panose="020B0A04020102020204" pitchFamily="34" charset="0"/>
              </a:rPr>
              <a:t>LUCHA </a:t>
            </a:r>
            <a:r>
              <a:rPr lang="es-AR" sz="2000" b="1" dirty="0">
                <a:latin typeface="Arial Black" panose="020B0A04020102020204" pitchFamily="34" charset="0"/>
              </a:rPr>
              <a:t>JUNTO A LOS </a:t>
            </a:r>
            <a:r>
              <a:rPr lang="es-AR" sz="2000" b="1" dirty="0" smtClean="0">
                <a:latin typeface="Arial Black" panose="020B0A04020102020204" pitchFamily="34" charset="0"/>
              </a:rPr>
              <a:t>ALIADOS </a:t>
            </a:r>
          </a:p>
          <a:p>
            <a:pPr algn="ctr"/>
            <a:r>
              <a:rPr lang="es-AR" sz="2000" dirty="0" smtClean="0">
                <a:latin typeface="Arial Rounded MT Bold" panose="020F0704030504030204" pitchFamily="34" charset="0"/>
              </a:rPr>
              <a:t>Los pilotos polacos tienen una destacadísima actuación en la Batalla de Inglaterra.</a:t>
            </a:r>
          </a:p>
          <a:p>
            <a:pPr algn="ctr"/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10 de julio – 31 octubre de 1940</a:t>
            </a:r>
          </a:p>
          <a:p>
            <a:pPr algn="ctr"/>
            <a:r>
              <a:rPr lang="es-AR" dirty="0">
                <a:hlinkClick r:id="rId3"/>
              </a:rPr>
              <a:t/>
            </a:r>
            <a:br>
              <a:rPr lang="es-AR" dirty="0">
                <a:hlinkClick r:id="rId3"/>
              </a:rPr>
            </a:br>
            <a:endParaRPr lang="es-AR" sz="2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6356" y="2631048"/>
            <a:ext cx="4758020" cy="3486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080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87612" y="719527"/>
            <a:ext cx="71447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POLONIA </a:t>
            </a:r>
            <a:r>
              <a:rPr lang="es-AR" sz="2000" b="1" dirty="0" smtClean="0">
                <a:latin typeface="Arial Black" panose="020B0A04020102020204" pitchFamily="34" charset="0"/>
              </a:rPr>
              <a:t>LUCHA </a:t>
            </a:r>
            <a:r>
              <a:rPr lang="es-AR" sz="2000" b="1" dirty="0">
                <a:latin typeface="Arial Black" panose="020B0A04020102020204" pitchFamily="34" charset="0"/>
              </a:rPr>
              <a:t>JUNTO A LOS ALIADOS</a:t>
            </a:r>
          </a:p>
          <a:p>
            <a:pPr algn="ctr"/>
            <a:endParaRPr lang="es-AR" sz="2000" b="1" dirty="0" smtClean="0"/>
          </a:p>
          <a:p>
            <a:pPr algn="ctr"/>
            <a:r>
              <a:rPr lang="es-AR" sz="2000" dirty="0" smtClean="0">
                <a:latin typeface="Arial Rounded MT Bold" panose="020F0704030504030204" pitchFamily="34" charset="0"/>
              </a:rPr>
              <a:t>Soldados polacos luchando en </a:t>
            </a:r>
            <a:r>
              <a:rPr lang="es-AR" sz="2000" dirty="0" err="1" smtClean="0">
                <a:latin typeface="Arial Rounded MT Bold" panose="020F0704030504030204" pitchFamily="34" charset="0"/>
              </a:rPr>
              <a:t>Tobruk</a:t>
            </a:r>
            <a:r>
              <a:rPr lang="es-AR" sz="2000" dirty="0" smtClean="0">
                <a:latin typeface="Arial Rounded MT Bold" panose="020F0704030504030204" pitchFamily="34" charset="0"/>
              </a:rPr>
              <a:t>.</a:t>
            </a:r>
          </a:p>
          <a:p>
            <a:pPr algn="ctr"/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10 de abr de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1.941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– 27 de nov de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1.941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062" y="2166501"/>
            <a:ext cx="7099855" cy="3887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09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0" y="690590"/>
            <a:ext cx="83399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ALEMANIA ATACA A LA UNIÓN SOVIÉTICA</a:t>
            </a:r>
          </a:p>
          <a:p>
            <a:pPr algn="just"/>
            <a:r>
              <a:rPr lang="es-AR" b="1" dirty="0" smtClean="0">
                <a:latin typeface="Arial Rounded MT Bold" panose="020F0704030504030204" pitchFamily="34" charset="0"/>
              </a:rPr>
              <a:t>Operación </a:t>
            </a:r>
            <a:r>
              <a:rPr lang="es-AR" b="1" dirty="0" err="1" smtClean="0">
                <a:latin typeface="Arial Rounded MT Bold" panose="020F0704030504030204" pitchFamily="34" charset="0"/>
              </a:rPr>
              <a:t>Barbarroja</a:t>
            </a:r>
            <a:r>
              <a:rPr lang="es-AR" b="1" dirty="0" smtClean="0">
                <a:latin typeface="Arial Rounded MT Bold" panose="020F0704030504030204" pitchFamily="34" charset="0"/>
              </a:rPr>
              <a:t>: el 22 de junio de 1.941 Hitler ataca a quien era su gran aliado: La Unión Soviética.</a:t>
            </a:r>
          </a:p>
          <a:p>
            <a:pPr algn="just"/>
            <a:r>
              <a:rPr lang="es-AR" sz="1600" b="1" dirty="0">
                <a:latin typeface="Arial Rounded MT Bold" panose="020F0704030504030204" pitchFamily="34" charset="0"/>
              </a:rPr>
              <a:t>Acuerdo </a:t>
            </a:r>
            <a:r>
              <a:rPr lang="es-AR" sz="1600" b="1" dirty="0" err="1" smtClean="0">
                <a:latin typeface="Arial Rounded MT Bold" panose="020F0704030504030204" pitchFamily="34" charset="0"/>
              </a:rPr>
              <a:t>Sikorski-Maiski</a:t>
            </a:r>
            <a:r>
              <a:rPr lang="es-AR" sz="1600" b="1" dirty="0" smtClean="0">
                <a:latin typeface="Arial Rounded MT Bold" panose="020F0704030504030204" pitchFamily="34" charset="0"/>
              </a:rPr>
              <a:t>:</a:t>
            </a:r>
            <a:r>
              <a:rPr lang="es-AR" sz="1600" dirty="0" smtClean="0">
                <a:latin typeface="Arial Rounded MT Bold" panose="020F0704030504030204" pitchFamily="34" charset="0"/>
              </a:rPr>
              <a:t> 30 de julio de 1.941</a:t>
            </a:r>
            <a:endParaRPr lang="es-AR" b="1" dirty="0"/>
          </a:p>
          <a:p>
            <a:r>
              <a:rPr lang="es-AR" dirty="0"/>
              <a:t> 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768" y="2700867"/>
            <a:ext cx="5226596" cy="3496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98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30024" y="699058"/>
            <a:ext cx="800487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FORMACIÓN DE UNIDADES POLACAS EN LA UNIÓN SOVIÉTICA en especial en UZBEKISTÁN</a:t>
            </a:r>
          </a:p>
          <a:p>
            <a:endParaRPr lang="es-AR" b="1" dirty="0"/>
          </a:p>
          <a:p>
            <a:pPr algn="just"/>
            <a:r>
              <a:rPr lang="es-AR" sz="1600" b="1" dirty="0" smtClean="0">
                <a:latin typeface="Arial Rounded MT Bold" panose="020F0704030504030204" pitchFamily="34" charset="0"/>
              </a:rPr>
              <a:t>Los polacos se dirigen al sur buscando mejores condiciones climáticas.</a:t>
            </a:r>
          </a:p>
          <a:p>
            <a:pPr algn="just"/>
            <a:r>
              <a:rPr lang="es-AR" sz="1600" b="1" dirty="0" smtClean="0">
                <a:latin typeface="Arial Rounded MT Bold" panose="020F0704030504030204" pitchFamily="34" charset="0"/>
              </a:rPr>
              <a:t>Sin embargo el tifus y la malaria hacen estragos en las filas polacas.</a:t>
            </a:r>
          </a:p>
          <a:p>
            <a:pPr algn="just"/>
            <a:r>
              <a:rPr lang="es-AR" sz="1600" b="1" dirty="0" smtClean="0">
                <a:latin typeface="Arial Rounded MT Bold" panose="020F0704030504030204" pitchFamily="34" charset="0"/>
              </a:rPr>
              <a:t>El General </a:t>
            </a:r>
            <a:r>
              <a:rPr lang="es-AR" sz="1600" b="1" dirty="0" err="1" smtClean="0">
                <a:latin typeface="Arial Rounded MT Bold" panose="020F0704030504030204" pitchFamily="34" charset="0"/>
              </a:rPr>
              <a:t>Anders</a:t>
            </a:r>
            <a:r>
              <a:rPr lang="es-AR" sz="1600" b="1" dirty="0" smtClean="0">
                <a:latin typeface="Arial Rounded MT Bold" panose="020F0704030504030204" pitchFamily="34" charset="0"/>
              </a:rPr>
              <a:t> le da especial importancia a la preparación física de las tropas:</a:t>
            </a:r>
          </a:p>
          <a:p>
            <a:pPr algn="just"/>
            <a:r>
              <a:rPr lang="es-AR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s-AR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’Cuanto mas sudor se derrame en los entrenamientos menos sangre caerá en la batalla’’</a:t>
            </a:r>
          </a:p>
          <a:p>
            <a:pPr algn="just"/>
            <a:r>
              <a:rPr lang="es-A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Entrenan incluso los comandantes en la foto el General: </a:t>
            </a:r>
            <a:r>
              <a:rPr lang="es-AR" sz="1200" dirty="0" err="1">
                <a:latin typeface="Arial" panose="020B0604020202020204" pitchFamily="34" charset="0"/>
                <a:cs typeface="Arial" panose="020B0604020202020204" pitchFamily="34" charset="0"/>
              </a:rPr>
              <a:t>Bohusz-Szyszko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 smtClean="0"/>
          </a:p>
          <a:p>
            <a:r>
              <a:rPr lang="es-AR" b="1" dirty="0" smtClean="0"/>
              <a:t> </a:t>
            </a:r>
            <a:endParaRPr lang="es-AR" b="1" dirty="0"/>
          </a:p>
          <a:p>
            <a:r>
              <a:rPr lang="es-AR" dirty="0"/>
              <a:t> 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3426" t="18230" r="40370" b="23334"/>
          <a:stretch/>
        </p:blipFill>
        <p:spPr>
          <a:xfrm>
            <a:off x="2655471" y="3132667"/>
            <a:ext cx="4379578" cy="3115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95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14400" y="741389"/>
            <a:ext cx="771313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FORMACIÓN DE UNIDADES POLACAS EN LA UNIÓN </a:t>
            </a:r>
            <a:r>
              <a:rPr lang="es-AR" b="1" dirty="0">
                <a:latin typeface="Arial Black" panose="020B0A04020102020204" pitchFamily="34" charset="0"/>
              </a:rPr>
              <a:t>SOVIÉTICA en especial en UZBEKISTÁN</a:t>
            </a:r>
          </a:p>
          <a:p>
            <a:pPr algn="just"/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Segundo Cuerpo de Ejército polaco, se convirtió en una Polonia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Trotamundos.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En los lugares donde estacionaban se construían (a mano) anfiteatros, se formaban grupos artísticos, se editaban diarios. Los jóvenes asistían a escuelas.</a:t>
            </a:r>
          </a:p>
          <a:p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974" y="2776439"/>
            <a:ext cx="4914500" cy="3660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37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50745" y="834523"/>
            <a:ext cx="762846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FORMACIÓN DE UNIDADES POLACAS EN LA UNIÓN </a:t>
            </a:r>
            <a:r>
              <a:rPr lang="es-AR" b="1" dirty="0">
                <a:latin typeface="Arial Black" panose="020B0A04020102020204" pitchFamily="34" charset="0"/>
              </a:rPr>
              <a:t>SOVIÉTICA en especial en UZBEKISTÁN</a:t>
            </a:r>
          </a:p>
          <a:p>
            <a:pPr algn="just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 forman las primeras unidades de mujeres: se desempeñan como choferes, mecánicos, enfermeras, etc.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dirty="0"/>
              <a:t> 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-200" b="11388"/>
          <a:stretch/>
        </p:blipFill>
        <p:spPr>
          <a:xfrm>
            <a:off x="2286869" y="2142517"/>
            <a:ext cx="4956219" cy="3801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18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71560" y="665189"/>
            <a:ext cx="7252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Abril de 1942: EVACUACIÓN DE TROPAS POLACAS A IRAN por el  MAR CASPIO</a:t>
            </a:r>
          </a:p>
          <a:p>
            <a:endParaRPr lang="es-AR" b="1" dirty="0"/>
          </a:p>
          <a:p>
            <a:r>
              <a:rPr lang="es-AR" dirty="0" smtClean="0"/>
              <a:t>En Irán las tropas polacas son equipadas con armamento moderno</a:t>
            </a:r>
            <a:r>
              <a:rPr lang="es-AR" dirty="0"/>
              <a:t> 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r="3374" b="26536"/>
          <a:stretch/>
        </p:blipFill>
        <p:spPr>
          <a:xfrm>
            <a:off x="1204527" y="2767818"/>
            <a:ext cx="7186837" cy="3204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26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66799" y="665189"/>
            <a:ext cx="7450667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IRAN</a:t>
            </a:r>
            <a:endParaRPr lang="es-AR" sz="2000" b="1" dirty="0">
              <a:latin typeface="Arial Black" panose="020B0A040201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Algunas familias tienen la suerte de reencontrarse.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 forman campamentos de refugiados para los civiles en las afueras de Teherán.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Otros serán enviados a: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Sudáfrica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Uganda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México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 todos los casos se organizan escuelas para los chicos</a:t>
            </a:r>
          </a:p>
          <a:p>
            <a:endParaRPr lang="es-AR" sz="1600" b="1" dirty="0" smtClean="0">
              <a:latin typeface="Arial Black" panose="020B0A04020102020204" pitchFamily="34" charset="0"/>
            </a:endParaRPr>
          </a:p>
          <a:p>
            <a:r>
              <a:rPr lang="es-AR" sz="1600" b="1" dirty="0" smtClean="0">
                <a:latin typeface="Arial Black" panose="020B0A04020102020204" pitchFamily="34" charset="0"/>
              </a:rPr>
              <a:t>LAS TROPAS SE DIRIGEN A IRAQ</a:t>
            </a:r>
          </a:p>
          <a:p>
            <a:endParaRPr lang="es-AR" b="1" dirty="0"/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 Iraq se les une la Brigada de Fusileros de los 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Kárpatos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(la que luchó en 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Tobruk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FORMA OFICIALMENTE EL SEGUNDO CUERPO DE EJÉRCITO POLACO  A CARGO DEL GENERAL ANDERS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(julio de 1.943).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5828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26066" y="775255"/>
            <a:ext cx="7349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ORIENTE MEDIO</a:t>
            </a:r>
            <a:endParaRPr lang="es-AR" b="1" dirty="0"/>
          </a:p>
          <a:p>
            <a:pPr algn="just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Los polacos son muy bien recibidos. No pesa sobre ellos el pasado colonialista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673" t="1961" r="2038" b="4763"/>
          <a:stretch/>
        </p:blipFill>
        <p:spPr>
          <a:xfrm>
            <a:off x="1827111" y="2050990"/>
            <a:ext cx="5946976" cy="406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161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20400" y="724456"/>
            <a:ext cx="833995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Black" panose="020B0A04020102020204" pitchFamily="34" charset="0"/>
              </a:rPr>
              <a:t>ORIENTE MEDIO</a:t>
            </a:r>
          </a:p>
          <a:p>
            <a:endParaRPr lang="es-AR" sz="1100" b="1" dirty="0"/>
          </a:p>
          <a:p>
            <a:pPr algn="ctr"/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El Oso </a:t>
            </a:r>
            <a:r>
              <a:rPr lang="es-A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Wojtek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672" y="1793255"/>
            <a:ext cx="3685620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72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524001" y="834523"/>
            <a:ext cx="6395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ORIENTE MEDIO</a:t>
            </a:r>
          </a:p>
          <a:p>
            <a:endParaRPr lang="es-AR" sz="1400" b="1" dirty="0"/>
          </a:p>
          <a:p>
            <a:pPr algn="ctr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PALESTINA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943" y="1749386"/>
            <a:ext cx="6308071" cy="439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4272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524001" y="834523"/>
            <a:ext cx="63950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ORIENTE MEDIO</a:t>
            </a:r>
          </a:p>
          <a:p>
            <a:endParaRPr lang="es-AR" sz="1400" b="1" dirty="0"/>
          </a:p>
          <a:p>
            <a:pPr algn="ctr"/>
            <a:r>
              <a:rPr lang="es-AR" sz="16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PALESTINA Y EL SUENO DE UN ESTADO DE ISRAEL </a:t>
            </a:r>
          </a:p>
          <a:p>
            <a:pPr algn="ctr"/>
            <a:endParaRPr lang="es-AR" sz="16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Segundo Cuerpo Polaco cuenta con 4.000 soldados judíos de los cuales 3.000 dejan la unidad para luchar por la liberación de Israel. 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El Comando Inglés ordena al General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Anders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perseguirlos,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sin embargo, este presenta excusas y ningún soldado es detenido.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 esta manera los grupos que luchan por lograr la liberación de Israel van a contar con 3.000 nuevos soldados altamente entrenados y armados. Estos resultaron fundamentales para la lucha.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El más famoso de ellos fue el Cabo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Menajem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Begin, quien más adelante sería el sexto Primer Ministro de Israel.</a:t>
            </a:r>
          </a:p>
          <a:p>
            <a:pPr algn="just"/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También cabe citar al soldado Julián 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Bussgang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autor del Teorema de 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Bussgang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 inventor de varios equipos de la nave Apolo 11, quien en 1.939 logró huir de los nazis que habían ocupado Polonia y llegar a Palestina. Estando allí se unió en forma voluntaria al Ejercito de 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Anders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46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524001" y="834523"/>
            <a:ext cx="6395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ORIENTE MEDIO</a:t>
            </a:r>
          </a:p>
          <a:p>
            <a:endParaRPr lang="es-AR" sz="1400" b="1" dirty="0"/>
          </a:p>
          <a:p>
            <a:pPr algn="ctr"/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PALESTINA</a:t>
            </a:r>
          </a:p>
          <a:p>
            <a:pPr algn="ctr"/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508" y="1848492"/>
            <a:ext cx="2564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2727" r="5484" b="644"/>
          <a:stretch/>
        </p:blipFill>
        <p:spPr>
          <a:xfrm>
            <a:off x="4721508" y="1848492"/>
            <a:ext cx="3339885" cy="3653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1884909" y="5554021"/>
            <a:ext cx="666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Julián </a:t>
            </a:r>
            <a:r>
              <a:rPr lang="es-A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Bussgang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</a:t>
            </a:r>
            <a:r>
              <a:rPr lang="es-A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Menajem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 Begin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9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896533" y="707523"/>
            <a:ext cx="59082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ORIENTE MEDIO</a:t>
            </a:r>
          </a:p>
          <a:p>
            <a:endParaRPr lang="es-AR" sz="1400" b="1" dirty="0"/>
          </a:p>
          <a:p>
            <a:pPr algn="ctr"/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EGIPTO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103" t="5469" r="7756" b="8120"/>
          <a:stretch/>
        </p:blipFill>
        <p:spPr>
          <a:xfrm>
            <a:off x="1896533" y="1733913"/>
            <a:ext cx="5969214" cy="4307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254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0" y="665189"/>
            <a:ext cx="8339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ITALIA</a:t>
            </a:r>
          </a:p>
          <a:p>
            <a:pPr algn="ctr"/>
            <a:endParaRPr lang="es-AR" sz="1400" b="1" dirty="0"/>
          </a:p>
          <a:p>
            <a:pPr algn="ctr"/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MONTECASSINO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83713" y="1883395"/>
            <a:ext cx="3791607" cy="3454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A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’Nosotros los soldados polacos,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nuestra y vuestra libertad,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Entregamos nuestras almas a Dios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Nuestros cuerpos a la tierra italiana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nuestros corazones a Polonia’’</a:t>
            </a:r>
            <a:r>
              <a:rPr lang="es-AR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AR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Leyenda ubicada en el obelisco de la altura 593 (‘’La Colina de la Muerte’’), a 500 m detrás del actual Cementerio Militar Polaco.</a:t>
            </a:r>
            <a:endParaRPr lang="es-AR" sz="16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79" y="2318936"/>
            <a:ext cx="4029274" cy="3019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94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1" y="665189"/>
            <a:ext cx="81615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 b="1" dirty="0" smtClean="0">
                <a:latin typeface="Arial Rounded MT Bold" panose="020F0704030504030204" pitchFamily="34" charset="0"/>
              </a:rPr>
              <a:t>MONTECASINO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las 10:20 del 18 de </a:t>
            </a:r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mayo 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1.944 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ondeó la bandera polaca sobre las ruinas del Monasterio, sin embargo, las bajas fueron cuantiosas: 923 muertos, 345 desaparecidos </a:t>
            </a:r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aproximadamente 3.000 heridos. Cabe destacar que entre las bajas figuran 3 coroneles y el 10% son oficiales. </a:t>
            </a:r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558" t="15922" r="4265" b="8589"/>
          <a:stretch/>
        </p:blipFill>
        <p:spPr>
          <a:xfrm>
            <a:off x="3020598" y="3031894"/>
            <a:ext cx="2900531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451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0" y="665189"/>
            <a:ext cx="8339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ITALIA</a:t>
            </a:r>
          </a:p>
          <a:p>
            <a:pPr algn="ctr"/>
            <a:endParaRPr lang="es-AR" sz="1400" b="1" dirty="0"/>
          </a:p>
          <a:p>
            <a:pPr algn="ctr"/>
            <a:r>
              <a:rPr lang="es-AR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MONTECASSINO</a:t>
            </a:r>
            <a:endParaRPr lang="es-AR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83713" y="1883395"/>
            <a:ext cx="3791607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AR" sz="16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03000" y="1971296"/>
            <a:ext cx="4155231" cy="2221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Czerwone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Monte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Cassino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733800" algn="l"/>
              </a:tabLst>
            </a:pP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Zamiast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rosy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piły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polską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krew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... </a:t>
            </a:r>
            <a:endParaRPr lang="en-US" sz="1400" i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733800" algn="l"/>
              </a:tabLst>
            </a:pPr>
            <a:r>
              <a:rPr lang="en-US" sz="1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tych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makach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szedł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żołnierz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ginął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                        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Lecz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od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śmierci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silniejszy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był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gniew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Przejdą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lata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wieki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przeminą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Pozostaną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ślady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dawnych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dni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!..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tylko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Monte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Cassino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Czerwieńsze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będą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bo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polskiej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wzrosną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krwi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”…</a:t>
            </a:r>
            <a:endParaRPr lang="es-AR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0" t="6088" r="16403" b="9565"/>
          <a:stretch/>
        </p:blipFill>
        <p:spPr bwMode="auto">
          <a:xfrm>
            <a:off x="5345231" y="1906209"/>
            <a:ext cx="2901302" cy="2392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1103000" y="4386382"/>
            <a:ext cx="6563531" cy="1990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‘</a:t>
            </a: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’Las Amapolas </a:t>
            </a:r>
            <a:r>
              <a:rPr lang="es-AR" sz="1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Rojas de </a:t>
            </a:r>
            <a:r>
              <a:rPr lang="es-AR" sz="14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Montecassino</a:t>
            </a:r>
            <a:r>
              <a:rPr lang="es-AR" sz="1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vez de beber el rocío de la mañana fueron regadas por sangre polaca.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través de estas amapolas avanzaban los soldados y perecían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Pero la muerte solo aumentaba su ira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Pasarán años y siglos 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Quedaran las huellas de aquellos días pasados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las amapolas de </a:t>
            </a:r>
            <a:r>
              <a:rPr lang="es-AR" sz="14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Montecassino</a:t>
            </a:r>
            <a:r>
              <a:rPr lang="es-AR" sz="1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serán más rojas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porque fueron regadas con sangre polaca’’.</a:t>
            </a:r>
            <a:endParaRPr lang="es-AR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6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1" y="665189"/>
            <a:ext cx="816154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 b="1" dirty="0" smtClean="0">
                <a:latin typeface="Arial Rounded MT Bold" panose="020F0704030504030204" pitchFamily="34" charset="0"/>
              </a:rPr>
              <a:t>MONTECASINO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088" y="1251618"/>
            <a:ext cx="2819400" cy="4173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37" y="1640456"/>
            <a:ext cx="4716000" cy="3395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766938" y="5641383"/>
            <a:ext cx="8729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Condecoración polaca </a:t>
            </a:r>
            <a:r>
              <a:rPr lang="es-AR" sz="1400" dirty="0" err="1" smtClean="0"/>
              <a:t>Virtuti</a:t>
            </a:r>
            <a:r>
              <a:rPr lang="es-AR" sz="1400" dirty="0" smtClean="0"/>
              <a:t> Militari e Italiana </a:t>
            </a:r>
            <a:r>
              <a:rPr lang="es-AR" sz="1400" dirty="0" err="1" smtClean="0"/>
              <a:t>Croce</a:t>
            </a:r>
            <a:r>
              <a:rPr lang="es-AR" sz="1400" dirty="0" smtClean="0"/>
              <a:t> al Merito de Guerra del Teniente </a:t>
            </a:r>
            <a:r>
              <a:rPr lang="es-AR" sz="1400" dirty="0" err="1" smtClean="0"/>
              <a:t>Bronislaw</a:t>
            </a:r>
            <a:r>
              <a:rPr lang="es-AR" sz="1400" dirty="0" smtClean="0"/>
              <a:t> Pochaba. 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336322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1" y="665189"/>
            <a:ext cx="816154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 b="1" dirty="0" smtClean="0">
                <a:latin typeface="Arial Rounded MT Bold" panose="020F0704030504030204" pitchFamily="34" charset="0"/>
              </a:rPr>
              <a:t>MONTECASINO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b="1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5944" t="3696" r="4582" b="490"/>
          <a:stretch/>
        </p:blipFill>
        <p:spPr>
          <a:xfrm>
            <a:off x="7042316" y="723613"/>
            <a:ext cx="1578760" cy="5410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018" y="1779864"/>
            <a:ext cx="4660721" cy="3854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/>
          <p:cNvSpPr txBox="1"/>
          <p:nvPr/>
        </p:nvSpPr>
        <p:spPr>
          <a:xfrm>
            <a:off x="1301858" y="6044339"/>
            <a:ext cx="4872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La batalla de </a:t>
            </a:r>
            <a:r>
              <a:rPr lang="es-AR" dirty="0" err="1" smtClean="0"/>
              <a:t>Montecassino</a:t>
            </a:r>
            <a:r>
              <a:rPr lang="es-AR" dirty="0" smtClean="0"/>
              <a:t> en la prensa argentina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784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887820" y="792189"/>
            <a:ext cx="5966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 smtClean="0">
                <a:latin typeface="Arial Rounded MT Bold" panose="020F0704030504030204" pitchFamily="34" charset="0"/>
              </a:rPr>
              <a:t>ANCONA</a:t>
            </a:r>
            <a:endParaRPr lang="es-AR" dirty="0" smtClean="0">
              <a:latin typeface="Arial Rounded MT Bold" panose="020F0704030504030204" pitchFamily="34" charset="0"/>
            </a:endParaRPr>
          </a:p>
          <a:p>
            <a:endParaRPr lang="es-AR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164" y="1865518"/>
            <a:ext cx="6375980" cy="42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732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78067" y="858409"/>
            <a:ext cx="8339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ITALIA</a:t>
            </a:r>
            <a:endParaRPr lang="es-AR" b="1" dirty="0">
              <a:latin typeface="Arial Black" panose="020B0A04020102020204" pitchFamily="34" charset="0"/>
            </a:endParaRPr>
          </a:p>
          <a:p>
            <a:pPr algn="ctr"/>
            <a:r>
              <a:rPr lang="es-AR" dirty="0" smtClean="0">
                <a:latin typeface="Arial Rounded MT Bold" panose="020F0704030504030204" pitchFamily="34" charset="0"/>
              </a:rPr>
              <a:t>BOLONIA</a:t>
            </a:r>
          </a:p>
          <a:p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022" y="1781739"/>
            <a:ext cx="6484048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4634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78067" y="858409"/>
            <a:ext cx="83399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A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000" b="1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 ALEXANDER SOBRE EL SEGUNDO CUERPO POLACO</a:t>
            </a:r>
          </a:p>
          <a:p>
            <a:pPr algn="ctr"/>
            <a:endParaRPr lang="es-A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‘’SOLDADOS DEL SEGUNDO CUERPO</a:t>
            </a:r>
          </a:p>
          <a:p>
            <a:pPr algn="ctr"/>
            <a:endParaRPr lang="es-A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 ALGUNA VEZ ME DIERAN A ELEGIR QUE SOLDADOS </a:t>
            </a:r>
          </a:p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COMANDAR, SIN DUDA LOS ELIGUIRÍA A USTEDES, POLACOS’’.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8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72631" y="782480"/>
            <a:ext cx="7055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latin typeface="Arial Black" panose="020B0A04020102020204" pitchFamily="34" charset="0"/>
              </a:rPr>
              <a:t>FIN DE LA GUERRA</a:t>
            </a:r>
          </a:p>
          <a:p>
            <a:pPr algn="ctr"/>
            <a:r>
              <a:rPr lang="es-AR" b="1" dirty="0" smtClean="0">
                <a:latin typeface="Arial Rounded MT Bold" panose="020F0704030504030204" pitchFamily="34" charset="0"/>
              </a:rPr>
              <a:t>DESMOVILIZACIÓN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04434" y="5292671"/>
            <a:ext cx="8407830" cy="52322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AR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MUCHAS GRACIAS POR SU ATENCIÓN</a:t>
            </a:r>
            <a:endParaRPr lang="es-AR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314" t="2848"/>
          <a:stretch/>
        </p:blipFill>
        <p:spPr>
          <a:xfrm>
            <a:off x="2431467" y="1499461"/>
            <a:ext cx="4287706" cy="3064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uadroTexto 9"/>
          <p:cNvSpPr txBox="1"/>
          <p:nvPr/>
        </p:nvSpPr>
        <p:spPr>
          <a:xfrm>
            <a:off x="2743200" y="4634713"/>
            <a:ext cx="3859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Credencial correspondiente a la Cruz de </a:t>
            </a:r>
            <a:r>
              <a:rPr lang="es-AR" sz="1400" dirty="0" err="1" smtClean="0"/>
              <a:t>Montecassino</a:t>
            </a:r>
            <a:r>
              <a:rPr lang="es-AR" sz="1400" dirty="0" smtClean="0"/>
              <a:t> de mi abuelo Nicolás </a:t>
            </a:r>
            <a:r>
              <a:rPr lang="es-AR" sz="1400" dirty="0" err="1" smtClean="0"/>
              <a:t>Bychowiec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416228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1615</TotalTime>
  <Words>1152</Words>
  <Application>Microsoft Office PowerPoint</Application>
  <PresentationFormat>Presentación en pantalla (4:3)</PresentationFormat>
  <Paragraphs>178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2" baseType="lpstr">
      <vt:lpstr>Arial</vt:lpstr>
      <vt:lpstr>Arial Black</vt:lpstr>
      <vt:lpstr>Arial Rounded MT Bold</vt:lpstr>
      <vt:lpstr>Calibri</vt:lpstr>
      <vt:lpstr>Calibri Light</vt:lpstr>
      <vt:lpstr>Montserrat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Fernanda</cp:lastModifiedBy>
  <cp:revision>201</cp:revision>
  <dcterms:created xsi:type="dcterms:W3CDTF">2023-08-31T23:11:48Z</dcterms:created>
  <dcterms:modified xsi:type="dcterms:W3CDTF">2023-09-14T19:22:51Z</dcterms:modified>
</cp:coreProperties>
</file>